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86" r:id="rId2"/>
    <p:sldId id="682" r:id="rId3"/>
    <p:sldId id="257" r:id="rId4"/>
    <p:sldId id="256" r:id="rId5"/>
    <p:sldId id="258" r:id="rId6"/>
    <p:sldId id="679" r:id="rId7"/>
    <p:sldId id="259" r:id="rId8"/>
    <p:sldId id="680" r:id="rId9"/>
    <p:sldId id="260" r:id="rId10"/>
    <p:sldId id="681" r:id="rId11"/>
    <p:sldId id="684" r:id="rId12"/>
    <p:sldId id="685" r:id="rId13"/>
    <p:sldId id="683" r:id="rId14"/>
    <p:sldId id="6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C118"/>
    <a:srgbClr val="878B8C"/>
    <a:srgbClr val="FF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8T22:44:33.892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EB2C-56DF-9B4B-9ED4-2C3370A7E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D735D-DFEA-1E4B-A3C6-6CF292693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948C-ABEE-7745-BD3A-9091DA35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D053-74FD-724D-879C-50F1D679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E861E-5683-0647-99CB-CBB04C74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7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B30E-C345-DF4A-B4B7-F385DD92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ACE69-649D-F049-884F-945974B6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0E6BC-5684-D74A-8ACE-51BD8EB6B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84AF-338F-644B-8EA4-70BD570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4129-30B8-F143-ACF6-70BB2B05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922A9-1EA2-C54B-B139-6678E49BF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A0311-F7C5-F840-8B50-C27AAC882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E11B8-17D1-7B4D-88BA-28B2D829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FE7C-7758-D647-B423-8F74A9B1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0AFBD-B4AE-9740-90B4-E11760E5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5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513B-6AE9-8F4E-BD5C-B958DA27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83CA-64E3-364A-A7A9-C70945BD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1E0B4-749D-5444-9B20-CA8B79F5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FD1F-049B-F44D-B3A6-CA88564E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39572-ECDC-1342-B84B-211A911A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C19F-E418-4641-8C65-1AC72C52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11773-67AF-D447-B8FD-A16893ADB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402FD-8C1D-264E-A60C-F7A92DE2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9D39B-D154-4B48-9C60-9EDF6FA7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0088-69BF-DF4A-ABE8-81845CB9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2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EF05-5C62-7841-B765-65834302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4D0D-1BD7-C34E-81DC-2E9E60502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8BB50-63C4-8A4F-960B-F86690133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BAC6-59E6-724C-A670-23EB4D63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948F9-E905-4347-9395-A768E33F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2DFF4-4AA7-114D-8B29-DD997D49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8E15-B407-C740-8775-4048D43D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B1B3B-5B74-FA45-B999-9A2A2A1F6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64498-BDBF-B34F-AB25-F1D2F82E7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9881E-CEB9-F947-AEED-4A09D95ED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9D8DC-BB43-3345-9247-340C163D9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6CCAE-9E0A-4C48-9686-22F574EE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681B3-005B-CD48-A4A9-6F041E08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AC6E3-84EC-FA4A-8601-47A8D626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37BB-6A58-F045-9E02-1F1B6BC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45F09-DAFE-454C-AB48-97D7A902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74DA-36E1-EC41-BB5F-D22F387D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9695E-B914-5047-A5A2-C683F656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B87B8-A64E-BA45-BEF7-3D5FD04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6EEBF-8A25-DB45-BA5E-F7B3185D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F007-D102-0941-B3BA-51C8EB5C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706B-1923-6F4D-A2A8-5B63FEBE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40FE-2B4F-EE49-BAF5-C223FEC4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60F78-1A41-314C-AE4A-8E0E1B87B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CA70-9713-4E4B-8BB7-207E5D01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2960F-8F94-BA43-959C-8E9F4A03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27F5E-A4E9-AE40-A784-41BA7AE5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2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E695-82FE-2C42-9343-B4B3E66F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F8406-F9A2-6D4F-AC52-9B644148D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CD28D-7A35-B649-8CB8-884751A9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F01E9-E0D9-D548-99DD-C20A097A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D178A-A8EC-2F44-8676-D021EA3A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74A21-A041-A842-81EB-A80E4068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5517F-B8B5-8C46-802B-CAA66CE3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8343-43D3-FA4C-9B22-C486A7775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96AC8-DD55-8548-98C5-A751B7CC9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C563F-C77A-DE4F-8948-FD00844D77AA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1F62-D3AF-2745-925B-ADBFE58AD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89396-8DA6-0E41-9B9B-ADA7F8432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0F091-E333-5D40-BFD1-BABCAACA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7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383E-55AA-0E48-B2A7-BBF305E0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SeqTec</a:t>
            </a:r>
            <a:r>
              <a:rPr lang="en-US" dirty="0"/>
              <a:t> 2021 – </a:t>
            </a:r>
            <a:r>
              <a:rPr lang="en-US" dirty="0" err="1"/>
              <a:t>Multiome</a:t>
            </a:r>
            <a:r>
              <a:rPr lang="en-US" dirty="0"/>
              <a:t> experiment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FCD3-204B-3243-A3F9-9CD6CFF8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Use a sample barcoding strategy called ‘</a:t>
            </a:r>
            <a:r>
              <a:rPr lang="en-US" dirty="0" err="1"/>
              <a:t>SnuBar</a:t>
            </a:r>
            <a:r>
              <a:rPr lang="en-US" dirty="0"/>
              <a:t>’ to run a 10X Genomics </a:t>
            </a:r>
            <a:r>
              <a:rPr lang="en-US" dirty="0" err="1"/>
              <a:t>Multiome</a:t>
            </a:r>
            <a:r>
              <a:rPr lang="en-US" dirty="0"/>
              <a:t> (RNA + ATAC) experiment with multiple biological samples</a:t>
            </a:r>
          </a:p>
          <a:p>
            <a:r>
              <a:rPr lang="en-US" dirty="0"/>
              <a:t>Cell Line: NIH-3T3 fibroblasts</a:t>
            </a:r>
          </a:p>
          <a:p>
            <a:pPr lvl="1"/>
            <a:r>
              <a:rPr lang="en-US" dirty="0"/>
              <a:t>Treatments: IL-1b, </a:t>
            </a:r>
            <a:r>
              <a:rPr lang="en-US" dirty="0" err="1"/>
              <a:t>TGFb</a:t>
            </a:r>
            <a:r>
              <a:rPr lang="en-US" dirty="0"/>
              <a:t>, </a:t>
            </a:r>
            <a:r>
              <a:rPr lang="en-US" dirty="0" err="1"/>
              <a:t>IFNg</a:t>
            </a:r>
            <a:r>
              <a:rPr lang="en-US" dirty="0"/>
              <a:t>, LIF, </a:t>
            </a:r>
            <a:r>
              <a:rPr lang="en-US" dirty="0" err="1"/>
              <a:t>TNFa</a:t>
            </a:r>
            <a:endParaRPr lang="en-US" dirty="0"/>
          </a:p>
          <a:p>
            <a:pPr lvl="1"/>
            <a:r>
              <a:rPr lang="en-US" dirty="0"/>
              <a:t>Pairwise combinations of several factors (12 samples total)</a:t>
            </a:r>
          </a:p>
          <a:p>
            <a:pPr lvl="1"/>
            <a:endParaRPr lang="en-US" dirty="0"/>
          </a:p>
          <a:p>
            <a:r>
              <a:rPr lang="en-US" dirty="0"/>
              <a:t>Demultiplex samples with CITE-seq-Count and </a:t>
            </a:r>
            <a:r>
              <a:rPr lang="en-US" dirty="0" err="1"/>
              <a:t>Hashsolo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6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75216C-B374-074E-A94B-1BA878A1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04" y="3924296"/>
            <a:ext cx="3731250" cy="2321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CDD6F-D383-644E-8B55-2603E5B2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2" y="3887720"/>
            <a:ext cx="3908359" cy="23210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53E79B-A0D7-4E48-B714-9DF0B24F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dirty="0" err="1"/>
              <a:t>Multiome</a:t>
            </a:r>
            <a:r>
              <a:rPr lang="en-US" dirty="0"/>
              <a:t> Library QC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8AB58-74DC-7841-85D0-F132EF5D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5563"/>
            <a:ext cx="3683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F7F50-AD7A-D34B-BB7F-7D9C2009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47" y="1575054"/>
            <a:ext cx="3428764" cy="14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8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1D06F4-2846-F74E-978F-ECB70522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046713"/>
            <a:ext cx="10896601" cy="54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5F197-41B9-3246-A9B8-77BB0FCD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47" y="487297"/>
            <a:ext cx="9035612" cy="61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4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E46D6-335F-5543-B546-B05A27B2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44" y="1167522"/>
            <a:ext cx="3321321" cy="1009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C878D-C6E1-324F-A4D4-D8209BEC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66" y="2773211"/>
            <a:ext cx="6096000" cy="3570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D78A42-733C-614C-ADC2-C341B36330CB}"/>
              </a:ext>
            </a:extLst>
          </p:cNvPr>
          <p:cNvSpPr/>
          <p:nvPr/>
        </p:nvSpPr>
        <p:spPr>
          <a:xfrm>
            <a:off x="975590" y="5844011"/>
            <a:ext cx="154401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features.tsv.gz</a:t>
            </a:r>
            <a:r>
              <a:rPr lang="en-US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barcodes.tsv.gz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matrix.mtx.gz</a:t>
            </a: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C709B8-8DF6-AA4F-980F-58FCAB815EA5}"/>
              </a:ext>
            </a:extLst>
          </p:cNvPr>
          <p:cNvSpPr/>
          <p:nvPr/>
        </p:nvSpPr>
        <p:spPr>
          <a:xfrm>
            <a:off x="779691" y="2349155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hashdir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=/Volumes/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mccombie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Illumina_runs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NextSeqData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NextSeqOutput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/211117_NB551387_0662_AHLK7WBGXK/NGS-CR-2140/</a:t>
            </a:r>
          </a:p>
          <a:p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SAMPLE=Preall_CSHLCourse2021_16k_snubar</a:t>
            </a:r>
          </a:p>
          <a:p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R1_FASTQ=$(ls $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hashdir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/$SAMPLE*_R1_*)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R2_FASTQ=$(ls $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hashdir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/$SAMPLE*_R2_*)</a:t>
            </a:r>
          </a:p>
          <a:p>
            <a:endParaRPr lang="en-US" sz="105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CITE-seq-Count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-R1 $R1_FASTQ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-R2 $R2_FASTQ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 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hash_tags.csv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cbf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cbl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16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umif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17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umil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28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-o "$SAMPLE"_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Result.tsv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-cells 16000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50F99A1-0504-7C4B-8825-A265DCAC988F}"/>
              </a:ext>
            </a:extLst>
          </p:cNvPr>
          <p:cNvSpPr/>
          <p:nvPr/>
        </p:nvSpPr>
        <p:spPr>
          <a:xfrm>
            <a:off x="1546649" y="5438326"/>
            <a:ext cx="200947" cy="405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F10FD5D8-BF8E-064D-8D57-7D010FA4ED83}"/>
              </a:ext>
            </a:extLst>
          </p:cNvPr>
          <p:cNvSpPr/>
          <p:nvPr/>
        </p:nvSpPr>
        <p:spPr>
          <a:xfrm rot="16200000">
            <a:off x="3097884" y="5941250"/>
            <a:ext cx="200947" cy="405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11E50-4E7E-7942-B7B8-21D2C59C4517}"/>
              </a:ext>
            </a:extLst>
          </p:cNvPr>
          <p:cNvSpPr txBox="1"/>
          <p:nvPr/>
        </p:nvSpPr>
        <p:spPr>
          <a:xfrm>
            <a:off x="4937181" y="6397908"/>
            <a:ext cx="581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in </a:t>
            </a:r>
            <a:r>
              <a:rPr lang="en-US" dirty="0" err="1"/>
              <a:t>Snubar</a:t>
            </a:r>
            <a:r>
              <a:rPr lang="en-US" dirty="0"/>
              <a:t> counts into </a:t>
            </a:r>
            <a:r>
              <a:rPr lang="en-US" dirty="0" err="1"/>
              <a:t>scanpy</a:t>
            </a:r>
            <a:r>
              <a:rPr lang="en-US" dirty="0"/>
              <a:t> -&gt; create </a:t>
            </a:r>
            <a:r>
              <a:rPr lang="en-US" dirty="0" err="1"/>
              <a:t>Anndata</a:t>
            </a:r>
            <a:r>
              <a:rPr lang="en-US" dirty="0"/>
              <a:t> object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A86E2-A320-9249-993D-9EF13416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48" y="1151053"/>
            <a:ext cx="5795466" cy="1198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9FDCD4-0780-DD4E-A0D1-555238665BB7}"/>
              </a:ext>
            </a:extLst>
          </p:cNvPr>
          <p:cNvSpPr txBox="1"/>
          <p:nvPr/>
        </p:nvSpPr>
        <p:spPr>
          <a:xfrm>
            <a:off x="983343" y="309731"/>
            <a:ext cx="8969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Count </a:t>
            </a:r>
            <a:r>
              <a:rPr lang="en-US" sz="4400" dirty="0" err="1"/>
              <a:t>Snubars</a:t>
            </a:r>
            <a:r>
              <a:rPr lang="en-US" sz="4400" dirty="0"/>
              <a:t> and import into </a:t>
            </a:r>
            <a:r>
              <a:rPr lang="en-US" sz="4400" dirty="0" err="1"/>
              <a:t>Scanpy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7807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2B3CF-9CA3-AA46-837D-9DC8E93C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43" y="1079172"/>
            <a:ext cx="4328885" cy="3184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DB469-94A1-874F-8422-305F84AB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4" y="1079172"/>
            <a:ext cx="5537200" cy="2832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B0300A-A024-4048-836E-CAA34BBBEF04}"/>
              </a:ext>
            </a:extLst>
          </p:cNvPr>
          <p:cNvSpPr/>
          <p:nvPr/>
        </p:nvSpPr>
        <p:spPr>
          <a:xfrm>
            <a:off x="1439636" y="4263280"/>
            <a:ext cx="1019356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from solo import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hashsolo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import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anndata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cell_hashing_data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anndata.read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("cell_hashing_counts.h5ad")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hashsolo.hashsolo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cell_hashing_data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cell_hashing_data.obs.head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most_likeli_hypothesis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cluster_feature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negative_hypothesis_probability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singlet_hypothesis_probability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doublet_hypothesis_probability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Classification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index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CCTTTCTGTCCGAACC                       2                0                     1.203673e-16                        0.000002                        0.999998                Doublet</a:t>
            </a: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CTGATAGGTGACTCAT                       1                0                     1.370633e-09                        0.999920                        0.000080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BatchF-GTGTGACGTATT_x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AGCTCTCGTTGTCTTT                       1                0                     2.369380e-13                        0.996992                        0.003008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BatchE-GAGGCTGAGCTA_x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GTGCGGTAGCGATGAC                       1                0                     1.579405e-09                        0.999879                        0.000121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BatchB-ACATGTTACCGT_x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AAATGCCTCTAACCGA                       1                0                     1.867626e-13                        0.999707                        0.000293 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BatchB-ACATGTTACCGT_x</a:t>
            </a:r>
            <a:endParaRPr lang="en-US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demultiplex.plot_qc_checks_cell_hashing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cell_hashing_data</a:t>
            </a:r>
            <a:r>
              <a:rPr lang="en-US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8BDE4-0C2C-F648-AD97-0DDC19632995}"/>
              </a:ext>
            </a:extLst>
          </p:cNvPr>
          <p:cNvSpPr txBox="1"/>
          <p:nvPr/>
        </p:nvSpPr>
        <p:spPr>
          <a:xfrm>
            <a:off x="983343" y="309731"/>
            <a:ext cx="6314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Demultiplex with </a:t>
            </a:r>
            <a:r>
              <a:rPr lang="en-US" sz="4400" dirty="0" err="1"/>
              <a:t>Hashsolo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2342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2F84DF5-C5C3-F840-8976-BF4550818493}"/>
              </a:ext>
            </a:extLst>
          </p:cNvPr>
          <p:cNvGrpSpPr/>
          <p:nvPr/>
        </p:nvGrpSpPr>
        <p:grpSpPr>
          <a:xfrm>
            <a:off x="901801" y="1363377"/>
            <a:ext cx="9200901" cy="3752320"/>
            <a:chOff x="506385" y="1326307"/>
            <a:chExt cx="5528961" cy="22548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AA790A-BBC2-0542-AAF1-779B4BF05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6111" y="1326307"/>
              <a:ext cx="2289509" cy="22149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43BAF-757E-1945-B2D6-B51B0BF1E42D}"/>
                </a:ext>
              </a:extLst>
            </p:cNvPr>
            <p:cNvSpPr txBox="1"/>
            <p:nvPr/>
          </p:nvSpPr>
          <p:spPr>
            <a:xfrm>
              <a:off x="1445622" y="2932701"/>
              <a:ext cx="182524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C00000"/>
                  </a:solidFill>
                </a:rPr>
                <a:t>Myofibroblasts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1C8D77-11DA-544C-9F26-4565D85071A4}"/>
                </a:ext>
              </a:extLst>
            </p:cNvPr>
            <p:cNvSpPr txBox="1"/>
            <p:nvPr/>
          </p:nvSpPr>
          <p:spPr>
            <a:xfrm>
              <a:off x="506385" y="1490972"/>
              <a:ext cx="17402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100" dirty="0">
                  <a:solidFill>
                    <a:srgbClr val="18A569"/>
                  </a:solidFill>
                </a:rPr>
                <a:t>Inflammatory</a:t>
              </a:r>
            </a:p>
            <a:p>
              <a:pPr algn="r"/>
              <a:r>
                <a:rPr lang="en-US" sz="2100" dirty="0">
                  <a:solidFill>
                    <a:srgbClr val="18A569"/>
                  </a:solidFill>
                </a:rPr>
                <a:t>Fibroblasts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BABDF1-A20E-B643-B07B-090F0C752840}"/>
                </a:ext>
              </a:extLst>
            </p:cNvPr>
            <p:cNvSpPr txBox="1"/>
            <p:nvPr/>
          </p:nvSpPr>
          <p:spPr>
            <a:xfrm>
              <a:off x="4418013" y="2519304"/>
              <a:ext cx="161733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rgbClr val="FF7C14"/>
                  </a:solidFill>
                </a:rPr>
                <a:t>Antigen Presenting Fibroblasts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2E8465-4E0A-FF4C-ADA0-219EF9326FB0}"/>
                </a:ext>
              </a:extLst>
            </p:cNvPr>
            <p:cNvSpPr txBox="1"/>
            <p:nvPr/>
          </p:nvSpPr>
          <p:spPr>
            <a:xfrm>
              <a:off x="3189050" y="1914788"/>
              <a:ext cx="22342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117DBB"/>
                  </a:solidFill>
                </a:rPr>
                <a:t>Resting Fibroblasts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AF543F2-2475-5C47-80D9-D5BFD62C2F64}"/>
              </a:ext>
            </a:extLst>
          </p:cNvPr>
          <p:cNvSpPr txBox="1"/>
          <p:nvPr/>
        </p:nvSpPr>
        <p:spPr>
          <a:xfrm>
            <a:off x="3741855" y="3345325"/>
            <a:ext cx="663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TGFb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309AB7D-D699-0C47-88DB-6F4F3F41C6E9}"/>
              </a:ext>
            </a:extLst>
          </p:cNvPr>
          <p:cNvSpPr/>
          <p:nvPr/>
        </p:nvSpPr>
        <p:spPr>
          <a:xfrm rot="15300000">
            <a:off x="4501682" y="2973425"/>
            <a:ext cx="1353065" cy="1353065"/>
          </a:xfrm>
          <a:prstGeom prst="arc">
            <a:avLst/>
          </a:prstGeom>
          <a:ln w="635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F5A70-E930-CC4A-8A4B-252EF789A98F}"/>
              </a:ext>
            </a:extLst>
          </p:cNvPr>
          <p:cNvSpPr txBox="1"/>
          <p:nvPr/>
        </p:nvSpPr>
        <p:spPr>
          <a:xfrm>
            <a:off x="5500825" y="1160469"/>
            <a:ext cx="57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IL1b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E47F7DA-D0AC-E44F-80B7-4CE20B6466C8}"/>
              </a:ext>
            </a:extLst>
          </p:cNvPr>
          <p:cNvSpPr/>
          <p:nvPr/>
        </p:nvSpPr>
        <p:spPr>
          <a:xfrm rot="900000">
            <a:off x="4006834" y="1349294"/>
            <a:ext cx="1353065" cy="1353065"/>
          </a:xfrm>
          <a:prstGeom prst="arc">
            <a:avLst/>
          </a:prstGeom>
          <a:ln w="635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7EA2A-1800-FC43-8EAD-47CC7CC1E78F}"/>
              </a:ext>
            </a:extLst>
          </p:cNvPr>
          <p:cNvSpPr txBox="1"/>
          <p:nvPr/>
        </p:nvSpPr>
        <p:spPr>
          <a:xfrm>
            <a:off x="5542453" y="1548043"/>
            <a:ext cx="5068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99A71-3AB4-5747-8FD7-0AB2BB695356}"/>
              </a:ext>
            </a:extLst>
          </p:cNvPr>
          <p:cNvSpPr txBox="1"/>
          <p:nvPr/>
        </p:nvSpPr>
        <p:spPr>
          <a:xfrm>
            <a:off x="3820274" y="3750503"/>
            <a:ext cx="5068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CE516E32-9291-704D-BCAD-B5797BE02C28}"/>
              </a:ext>
            </a:extLst>
          </p:cNvPr>
          <p:cNvSpPr/>
          <p:nvPr/>
        </p:nvSpPr>
        <p:spPr>
          <a:xfrm rot="5651948">
            <a:off x="6054516" y="3802004"/>
            <a:ext cx="1353065" cy="1353065"/>
          </a:xfrm>
          <a:prstGeom prst="arc">
            <a:avLst/>
          </a:prstGeom>
          <a:ln w="635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D92EE2-0FFF-1B4B-AA68-DE2AA2FA8C65}"/>
              </a:ext>
            </a:extLst>
          </p:cNvPr>
          <p:cNvSpPr txBox="1"/>
          <p:nvPr/>
        </p:nvSpPr>
        <p:spPr>
          <a:xfrm>
            <a:off x="7153835" y="5102658"/>
            <a:ext cx="6062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IFNg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B5622E8-8544-A440-86E6-CC5DB0B0C4F1}"/>
              </a:ext>
            </a:extLst>
          </p:cNvPr>
          <p:cNvSpPr/>
          <p:nvPr/>
        </p:nvSpPr>
        <p:spPr>
          <a:xfrm rot="11579220">
            <a:off x="5361644" y="3718755"/>
            <a:ext cx="1353065" cy="1353065"/>
          </a:xfrm>
          <a:prstGeom prst="arc">
            <a:avLst/>
          </a:prstGeom>
          <a:ln w="635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A53E13-54A5-474E-BD66-F915D75CE8B6}"/>
              </a:ext>
            </a:extLst>
          </p:cNvPr>
          <p:cNvSpPr txBox="1"/>
          <p:nvPr/>
        </p:nvSpPr>
        <p:spPr>
          <a:xfrm>
            <a:off x="4837117" y="4882854"/>
            <a:ext cx="663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TGFb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C7AB67-9A92-224D-8E80-99560CAD35F0}"/>
              </a:ext>
            </a:extLst>
          </p:cNvPr>
          <p:cNvSpPr txBox="1"/>
          <p:nvPr/>
        </p:nvSpPr>
        <p:spPr>
          <a:xfrm>
            <a:off x="4915536" y="5275071"/>
            <a:ext cx="5068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088107-EB0B-0140-A92B-3C81417FE1CA}"/>
              </a:ext>
            </a:extLst>
          </p:cNvPr>
          <p:cNvSpPr txBox="1"/>
          <p:nvPr/>
        </p:nvSpPr>
        <p:spPr>
          <a:xfrm>
            <a:off x="7188075" y="5478902"/>
            <a:ext cx="5068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6213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AC1FC71-EDB6-C64D-A4B2-D03AE590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35" y="957271"/>
            <a:ext cx="260477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D309CD0-0D10-4B47-91E2-D2AEF3A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90" y="957271"/>
            <a:ext cx="26835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3AC2D97-595F-744A-9666-1E318DD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85" y="957271"/>
            <a:ext cx="25946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2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8511C40-DFB4-7F40-885D-B99DAED14ACA}"/>
              </a:ext>
            </a:extLst>
          </p:cNvPr>
          <p:cNvGrpSpPr/>
          <p:nvPr/>
        </p:nvGrpSpPr>
        <p:grpSpPr>
          <a:xfrm>
            <a:off x="877828" y="450626"/>
            <a:ext cx="10436344" cy="5956747"/>
            <a:chOff x="417772" y="514975"/>
            <a:chExt cx="10436344" cy="59567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172A6-DFF1-134F-95A3-D0E4282E0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5000" contrast="41000"/>
                      </a14:imgEffect>
                    </a14:imgLayer>
                  </a14:imgProps>
                </a:ext>
              </a:extLst>
            </a:blip>
            <a:srcRect l="26316" r="9245"/>
            <a:stretch/>
          </p:blipFill>
          <p:spPr>
            <a:xfrm>
              <a:off x="417772" y="1099751"/>
              <a:ext cx="3371964" cy="53719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80866-5CD0-E244-915F-92437725B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 contrast="28000"/>
                      </a14:imgEffect>
                    </a14:imgLayer>
                  </a14:imgProps>
                </a:ext>
              </a:extLst>
            </a:blip>
            <a:srcRect l="23793" r="15666"/>
            <a:stretch/>
          </p:blipFill>
          <p:spPr>
            <a:xfrm>
              <a:off x="3949962" y="1099751"/>
              <a:ext cx="3371964" cy="53719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7F5B1C-6949-2242-9EA6-7AFE2CFF0A98}"/>
                </a:ext>
              </a:extLst>
            </p:cNvPr>
            <p:cNvSpPr txBox="1"/>
            <p:nvPr/>
          </p:nvSpPr>
          <p:spPr>
            <a:xfrm>
              <a:off x="1394649" y="514976"/>
              <a:ext cx="1418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Control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35F889-88E2-1441-AB71-8CF1ED7AC679}"/>
                </a:ext>
              </a:extLst>
            </p:cNvPr>
            <p:cNvSpPr txBox="1"/>
            <p:nvPr/>
          </p:nvSpPr>
          <p:spPr>
            <a:xfrm>
              <a:off x="5095844" y="514975"/>
              <a:ext cx="10384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TGF</a:t>
              </a:r>
              <a:r>
                <a:rPr lang="en-US" sz="3200" dirty="0" err="1">
                  <a:latin typeface="Symbol" pitchFamily="2" charset="2"/>
                </a:rPr>
                <a:t>b</a:t>
              </a:r>
              <a:endParaRPr lang="en-US" sz="3200" dirty="0">
                <a:latin typeface="Symbol" pitchFamily="2" charset="2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FFF4F4-0655-7743-A5C1-3E02D2339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2000" contrast="17000"/>
                      </a14:imgEffect>
                    </a14:imgLayer>
                  </a14:imgProps>
                </a:ext>
              </a:extLst>
            </a:blip>
            <a:srcRect r="13139"/>
            <a:stretch/>
          </p:blipFill>
          <p:spPr>
            <a:xfrm>
              <a:off x="7482152" y="1099751"/>
              <a:ext cx="3371964" cy="53719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01B8A-914D-9A4A-B359-794C7F9D8707}"/>
                </a:ext>
              </a:extLst>
            </p:cNvPr>
            <p:cNvSpPr txBox="1"/>
            <p:nvPr/>
          </p:nvSpPr>
          <p:spPr>
            <a:xfrm>
              <a:off x="8628034" y="514975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IFN</a:t>
              </a:r>
              <a:r>
                <a:rPr lang="en-US" sz="3200" dirty="0" err="1">
                  <a:latin typeface="Symbol" pitchFamily="2" charset="2"/>
                </a:rPr>
                <a:t>g</a:t>
              </a:r>
              <a:endParaRPr lang="en-US" sz="3200" dirty="0">
                <a:latin typeface="Symbol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93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77B0B2-BD27-2E41-B046-971A14F8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9" y="0"/>
            <a:ext cx="10670941" cy="74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BE057-120A-4E46-B390-F571D540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8458"/>
            <a:ext cx="9144000" cy="4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8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94DA52-BE93-FE42-9ECD-5335C11FE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1323897"/>
            <a:ext cx="7339914" cy="1603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D4910-9ED9-6144-9A91-561C5211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23" y="1323897"/>
            <a:ext cx="43053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78A565-1223-C441-8528-A392FFF81A1A}"/>
              </a:ext>
            </a:extLst>
          </p:cNvPr>
          <p:cNvSpPr txBox="1"/>
          <p:nvPr/>
        </p:nvSpPr>
        <p:spPr>
          <a:xfrm>
            <a:off x="494270" y="123568"/>
            <a:ext cx="3129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/>
              <a:t>Snu</a:t>
            </a:r>
            <a:r>
              <a:rPr lang="en-US" sz="7200" dirty="0"/>
              <a:t>-Bar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A83B3-F6FB-5348-96D7-A2C5D2DF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" y="3089197"/>
            <a:ext cx="11833654" cy="3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CD5F-B550-9A4D-B3D9-734AA8EB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E09C-2B42-9340-9CC0-D9C6B808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75" y="2030404"/>
            <a:ext cx="5449824" cy="1629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62616-85C8-D747-A23E-4410841E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75" y="4363937"/>
            <a:ext cx="5449824" cy="1625127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3FECA4-0173-1343-957F-498DF1C854D6}"/>
              </a:ext>
            </a:extLst>
          </p:cNvPr>
          <p:cNvGraphicFramePr>
            <a:graphicFrameLocks noGrp="1"/>
          </p:cNvGraphicFramePr>
          <p:nvPr/>
        </p:nvGraphicFramePr>
        <p:xfrm>
          <a:off x="1780031" y="2174381"/>
          <a:ext cx="3285745" cy="125863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57149">
                  <a:extLst>
                    <a:ext uri="{9D8B030D-6E8A-4147-A177-3AD203B41FA5}">
                      <a16:colId xmlns:a16="http://schemas.microsoft.com/office/drawing/2014/main" val="2849174253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2496743730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425396300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1099225901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2868507923"/>
                    </a:ext>
                  </a:extLst>
                </a:gridCol>
              </a:tblGrid>
              <a:tr h="4356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67109"/>
                  </a:ext>
                </a:extLst>
              </a:tr>
              <a:tr h="440787">
                <a:tc>
                  <a:txBody>
                    <a:bodyPr/>
                    <a:lstStyle/>
                    <a:p>
                      <a:r>
                        <a:rPr lang="en-US" sz="1400" dirty="0"/>
                        <a:t>10X. Rec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01949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r>
                        <a:rPr lang="en-US" sz="1400" dirty="0"/>
                        <a:t>Min.*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6635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AF3096-656F-8C4C-A725-BE3FE688175A}"/>
              </a:ext>
            </a:extLst>
          </p:cNvPr>
          <p:cNvGraphicFramePr>
            <a:graphicFrameLocks noGrp="1"/>
          </p:cNvGraphicFramePr>
          <p:nvPr/>
        </p:nvGraphicFramePr>
        <p:xfrm>
          <a:off x="1780030" y="4547182"/>
          <a:ext cx="3285745" cy="125863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57149">
                  <a:extLst>
                    <a:ext uri="{9D8B030D-6E8A-4147-A177-3AD203B41FA5}">
                      <a16:colId xmlns:a16="http://schemas.microsoft.com/office/drawing/2014/main" val="2849174253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2496743730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425396300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1099225901"/>
                    </a:ext>
                  </a:extLst>
                </a:gridCol>
                <a:gridCol w="657149">
                  <a:extLst>
                    <a:ext uri="{9D8B030D-6E8A-4147-A177-3AD203B41FA5}">
                      <a16:colId xmlns:a16="http://schemas.microsoft.com/office/drawing/2014/main" val="2868507923"/>
                    </a:ext>
                  </a:extLst>
                </a:gridCol>
              </a:tblGrid>
              <a:tr h="43567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67109"/>
                  </a:ext>
                </a:extLst>
              </a:tr>
              <a:tr h="440787">
                <a:tc>
                  <a:txBody>
                    <a:bodyPr/>
                    <a:lstStyle/>
                    <a:p>
                      <a:r>
                        <a:rPr lang="en-US" sz="1400" dirty="0"/>
                        <a:t>10X. Rec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01949"/>
                  </a:ext>
                </a:extLst>
              </a:tr>
              <a:tr h="259286">
                <a:tc>
                  <a:txBody>
                    <a:bodyPr/>
                    <a:lstStyle/>
                    <a:p>
                      <a:r>
                        <a:rPr lang="en-US" sz="1400" dirty="0"/>
                        <a:t>Min.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6635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A13C70-82F7-5641-89D8-9B49B656B338}"/>
              </a:ext>
            </a:extLst>
          </p:cNvPr>
          <p:cNvSpPr txBox="1"/>
          <p:nvPr/>
        </p:nvSpPr>
        <p:spPr>
          <a:xfrm>
            <a:off x="2973278" y="3471236"/>
            <a:ext cx="2092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*NextSeq500 SE75 compatible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3A69-A6EA-EC44-BECA-F83DE3C42FE1}"/>
              </a:ext>
            </a:extLst>
          </p:cNvPr>
          <p:cNvSpPr txBox="1"/>
          <p:nvPr/>
        </p:nvSpPr>
        <p:spPr>
          <a:xfrm>
            <a:off x="3018212" y="5850563"/>
            <a:ext cx="2092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*NextSeq500 SE75 compatible</a:t>
            </a:r>
          </a:p>
        </p:txBody>
      </p:sp>
    </p:spTree>
    <p:extLst>
      <p:ext uri="{BB962C8B-B14F-4D97-AF65-F5344CB8AC3E}">
        <p14:creationId xmlns:p14="http://schemas.microsoft.com/office/powerpoint/2010/main" val="311134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F83B53-F5E2-9647-9551-B5BB9BF4C5AF}"/>
              </a:ext>
            </a:extLst>
          </p:cNvPr>
          <p:cNvSpPr/>
          <p:nvPr/>
        </p:nvSpPr>
        <p:spPr>
          <a:xfrm>
            <a:off x="914398" y="2980151"/>
            <a:ext cx="112776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CGAGCCCACGAGAC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CCTTGGCACCCGAGAATTCCA GCCTCTTTGT AAAAAAAAAAAAAAAAAAAAAAAAAAAAAA	Snubar1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FF00"/>
                </a:solidFill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CGAGCCCACGAGAC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CCTTGGCACCCGAGAATTCCA CAGGGATGGT AAAAAAAAAAAAAAAAAAAAAAAAAAAAAA	Snubar2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FF00"/>
                </a:solidFill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CGAGCCCACGAGAC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CCTTGGCACCCGAGAATTCCA CTACTGCCGA AAAAAAAAAAAAAAAAAAAAAAAAAAAAAA	Snubar3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C365F-381E-9B4C-9290-FA6F3AAC5070}"/>
              </a:ext>
            </a:extLst>
          </p:cNvPr>
          <p:cNvSpPr txBox="1"/>
          <p:nvPr/>
        </p:nvSpPr>
        <p:spPr>
          <a:xfrm>
            <a:off x="2842054" y="2333820"/>
            <a:ext cx="163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Illumina Small RNA primer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4057-D341-A546-A1B5-6004984C7B46}"/>
              </a:ext>
            </a:extLst>
          </p:cNvPr>
          <p:cNvSpPr txBox="1"/>
          <p:nvPr/>
        </p:nvSpPr>
        <p:spPr>
          <a:xfrm>
            <a:off x="4976928" y="2333820"/>
            <a:ext cx="95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10bp</a:t>
            </a:r>
          </a:p>
          <a:p>
            <a:pPr algn="ctr"/>
            <a:r>
              <a:rPr lang="en-US" dirty="0"/>
              <a:t>Barcode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EFCCC-5E9C-614A-A83E-A5E3607DAEC4}"/>
              </a:ext>
            </a:extLst>
          </p:cNvPr>
          <p:cNvSpPr txBox="1"/>
          <p:nvPr/>
        </p:nvSpPr>
        <p:spPr>
          <a:xfrm>
            <a:off x="914398" y="2584496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Tn5 handle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CF4711-BAAE-5F45-888C-148E1CA4D453}"/>
              </a:ext>
            </a:extLst>
          </p:cNvPr>
          <p:cNvSpPr/>
          <p:nvPr/>
        </p:nvSpPr>
        <p:spPr>
          <a:xfrm>
            <a:off x="1254946" y="430406"/>
            <a:ext cx="81348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5’ 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TTTCTTATATGGG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AGATGTGTATAAGAGACAG 3’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3’ AAAGAATATACCCTCTACACATATTCTCTGTC-/5phos/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5’ </a:t>
            </a:r>
            <a:r>
              <a:rPr lang="en-US" sz="1400" dirty="0">
                <a:solidFill>
                  <a:srgbClr val="FFFF00"/>
                </a:solidFill>
                <a:highlight>
                  <a:srgbClr val="FF00FF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GTCTCGTGGGCTCGG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AGATGTGTATAAGAGACAG 3’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3’ 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CAGAGCACCCGAGCC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TCTACACATATTCTCTGTC-/5phos/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F26DD-EE8E-0443-A522-9700B9C51B79}"/>
              </a:ext>
            </a:extLst>
          </p:cNvPr>
          <p:cNvSpPr txBox="1"/>
          <p:nvPr/>
        </p:nvSpPr>
        <p:spPr>
          <a:xfrm>
            <a:off x="6553198" y="768960"/>
            <a:ext cx="2685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Nextera</a:t>
            </a:r>
            <a:r>
              <a:rPr lang="en-US" sz="4000" dirty="0"/>
              <a:t> Tn5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12D26-8E05-AB43-8CB2-71D3C44B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72" y="4329787"/>
            <a:ext cx="8049070" cy="24002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7476C1-F0E0-0240-A9FE-12DE392E2855}"/>
              </a:ext>
            </a:extLst>
          </p:cNvPr>
          <p:cNvSpPr/>
          <p:nvPr/>
        </p:nvSpPr>
        <p:spPr>
          <a:xfrm>
            <a:off x="5548184" y="5042599"/>
            <a:ext cx="327454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8DCABE-7A07-064A-90ED-FF11D49AC83F}"/>
              </a:ext>
            </a:extLst>
          </p:cNvPr>
          <p:cNvGrpSpPr/>
          <p:nvPr/>
        </p:nvGrpSpPr>
        <p:grpSpPr>
          <a:xfrm>
            <a:off x="5548184" y="5504717"/>
            <a:ext cx="2421285" cy="160639"/>
            <a:chOff x="5548184" y="5504717"/>
            <a:chExt cx="2421285" cy="1606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31788E-882E-834F-A85E-302343C7E477}"/>
                </a:ext>
              </a:extLst>
            </p:cNvPr>
            <p:cNvSpPr/>
            <p:nvPr/>
          </p:nvSpPr>
          <p:spPr>
            <a:xfrm>
              <a:off x="6476736" y="5504717"/>
              <a:ext cx="547816" cy="160638"/>
            </a:xfrm>
            <a:prstGeom prst="rect">
              <a:avLst/>
            </a:prstGeom>
            <a:solidFill>
              <a:srgbClr val="FF0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B28A9E-9715-6F43-B697-96CA835B4066}"/>
                </a:ext>
              </a:extLst>
            </p:cNvPr>
            <p:cNvSpPr/>
            <p:nvPr/>
          </p:nvSpPr>
          <p:spPr>
            <a:xfrm>
              <a:off x="5928920" y="5504717"/>
              <a:ext cx="547816" cy="1606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470C61-C92E-C448-A400-0C50F3586164}"/>
                </a:ext>
              </a:extLst>
            </p:cNvPr>
            <p:cNvSpPr/>
            <p:nvPr/>
          </p:nvSpPr>
          <p:spPr>
            <a:xfrm>
              <a:off x="5548184" y="5516637"/>
              <a:ext cx="380736" cy="14871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4BF9AB-498A-214C-AE2C-17DF129CD146}"/>
                </a:ext>
              </a:extLst>
            </p:cNvPr>
            <p:cNvSpPr/>
            <p:nvPr/>
          </p:nvSpPr>
          <p:spPr>
            <a:xfrm>
              <a:off x="7024552" y="5505202"/>
              <a:ext cx="267000" cy="160153"/>
            </a:xfrm>
            <a:prstGeom prst="rect">
              <a:avLst/>
            </a:prstGeom>
            <a:solidFill>
              <a:srgbClr val="878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23036F-ADDA-F946-B8AB-307C6F7A5A1C}"/>
                </a:ext>
              </a:extLst>
            </p:cNvPr>
            <p:cNvSpPr/>
            <p:nvPr/>
          </p:nvSpPr>
          <p:spPr>
            <a:xfrm>
              <a:off x="7295305" y="5506030"/>
              <a:ext cx="674164" cy="159326"/>
            </a:xfrm>
            <a:prstGeom prst="rect">
              <a:avLst/>
            </a:prstGeom>
            <a:solidFill>
              <a:srgbClr val="E9C1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58468F-C612-8F41-AD6B-B3D20C601CAE}"/>
              </a:ext>
            </a:extLst>
          </p:cNvPr>
          <p:cNvCxnSpPr>
            <a:cxnSpLocks/>
          </p:cNvCxnSpPr>
          <p:nvPr/>
        </p:nvCxnSpPr>
        <p:spPr>
          <a:xfrm flipH="1">
            <a:off x="5322378" y="6053959"/>
            <a:ext cx="606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8D011F-3270-5941-83D4-58A21293392C}"/>
              </a:ext>
            </a:extLst>
          </p:cNvPr>
          <p:cNvGrpSpPr/>
          <p:nvPr/>
        </p:nvGrpSpPr>
        <p:grpSpPr>
          <a:xfrm>
            <a:off x="5548184" y="5722447"/>
            <a:ext cx="2421285" cy="160639"/>
            <a:chOff x="5548184" y="5504717"/>
            <a:chExt cx="2421285" cy="1606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FA3BA3-7E3C-D643-ACC6-C7B54A12114E}"/>
                </a:ext>
              </a:extLst>
            </p:cNvPr>
            <p:cNvSpPr/>
            <p:nvPr/>
          </p:nvSpPr>
          <p:spPr>
            <a:xfrm>
              <a:off x="6476736" y="5504717"/>
              <a:ext cx="547816" cy="160638"/>
            </a:xfrm>
            <a:prstGeom prst="rect">
              <a:avLst/>
            </a:prstGeom>
            <a:solidFill>
              <a:srgbClr val="FF0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07F7A9-372C-1941-B87B-F2B098D85DFC}"/>
                </a:ext>
              </a:extLst>
            </p:cNvPr>
            <p:cNvSpPr/>
            <p:nvPr/>
          </p:nvSpPr>
          <p:spPr>
            <a:xfrm>
              <a:off x="5928920" y="5504717"/>
              <a:ext cx="547816" cy="1606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C8E3FF-0708-B140-9ACD-46224AA39DEA}"/>
                </a:ext>
              </a:extLst>
            </p:cNvPr>
            <p:cNvSpPr/>
            <p:nvPr/>
          </p:nvSpPr>
          <p:spPr>
            <a:xfrm>
              <a:off x="5548184" y="5516637"/>
              <a:ext cx="380736" cy="14871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94C7FB-CC5D-0143-8039-686B01C74842}"/>
                </a:ext>
              </a:extLst>
            </p:cNvPr>
            <p:cNvSpPr/>
            <p:nvPr/>
          </p:nvSpPr>
          <p:spPr>
            <a:xfrm>
              <a:off x="7024552" y="5505202"/>
              <a:ext cx="267000" cy="160153"/>
            </a:xfrm>
            <a:prstGeom prst="rect">
              <a:avLst/>
            </a:prstGeom>
            <a:solidFill>
              <a:srgbClr val="878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6ECAA7-8FED-0C4F-9A41-5A96C43F9858}"/>
                </a:ext>
              </a:extLst>
            </p:cNvPr>
            <p:cNvSpPr/>
            <p:nvPr/>
          </p:nvSpPr>
          <p:spPr>
            <a:xfrm>
              <a:off x="7295305" y="5506030"/>
              <a:ext cx="674164" cy="159326"/>
            </a:xfrm>
            <a:prstGeom prst="rect">
              <a:avLst/>
            </a:prstGeom>
            <a:solidFill>
              <a:srgbClr val="E9C1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6A32686-0EBB-8C45-9216-0BD90C7D727A}"/>
              </a:ext>
            </a:extLst>
          </p:cNvPr>
          <p:cNvSpPr txBox="1"/>
          <p:nvPr/>
        </p:nvSpPr>
        <p:spPr>
          <a:xfrm>
            <a:off x="7460705" y="589579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C1E75-1F6B-1548-81A0-946C4D679F2B}"/>
              </a:ext>
            </a:extLst>
          </p:cNvPr>
          <p:cNvSpPr txBox="1"/>
          <p:nvPr/>
        </p:nvSpPr>
        <p:spPr>
          <a:xfrm>
            <a:off x="7008812" y="5895791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E803B-8D08-0042-9C89-1ED874FA1BF2}"/>
              </a:ext>
            </a:extLst>
          </p:cNvPr>
          <p:cNvSpPr txBox="1"/>
          <p:nvPr/>
        </p:nvSpPr>
        <p:spPr>
          <a:xfrm>
            <a:off x="6599661" y="5895791"/>
            <a:ext cx="409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Tn5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5F87D4-8297-684B-9F41-F8132DDAABB3}"/>
              </a:ext>
            </a:extLst>
          </p:cNvPr>
          <p:cNvSpPr txBox="1"/>
          <p:nvPr/>
        </p:nvSpPr>
        <p:spPr>
          <a:xfrm>
            <a:off x="5888975" y="5895791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smRNA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EE967-F8C8-8B40-A3E5-BCC842BC5D84}"/>
              </a:ext>
            </a:extLst>
          </p:cNvPr>
          <p:cNvSpPr txBox="1"/>
          <p:nvPr/>
        </p:nvSpPr>
        <p:spPr>
          <a:xfrm>
            <a:off x="5521873" y="546968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SNU</a:t>
            </a:r>
          </a:p>
        </p:txBody>
      </p:sp>
    </p:spTree>
    <p:extLst>
      <p:ext uri="{BB962C8B-B14F-4D97-AF65-F5344CB8AC3E}">
        <p14:creationId xmlns:p14="http://schemas.microsoft.com/office/powerpoint/2010/main" val="427582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15792</TotalTime>
  <Words>475</Words>
  <Application>Microsoft Macintosh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Menlo</vt:lpstr>
      <vt:lpstr>Symbol</vt:lpstr>
      <vt:lpstr>Office Theme</vt:lpstr>
      <vt:lpstr>SeqTec 2021 – Multiome experiment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Sequencing Requirements</vt:lpstr>
      <vt:lpstr>PowerPoint Presentation</vt:lpstr>
      <vt:lpstr>Multiome Library QC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SeqTec 2021 – Multiome experiment </dc:title>
  <dc:creator>Microsoft Office User</dc:creator>
  <cp:lastModifiedBy>Cotto, Kelsy</cp:lastModifiedBy>
  <cp:revision>1</cp:revision>
  <dcterms:created xsi:type="dcterms:W3CDTF">2021-11-08T20:21:38Z</dcterms:created>
  <dcterms:modified xsi:type="dcterms:W3CDTF">2021-11-20T14:33:17Z</dcterms:modified>
</cp:coreProperties>
</file>